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1434"/>
            <a:ext cx="7198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Hospital Patient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Analyzing patient data for optimized hospital operations and resource planning.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495585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4931331"/>
            <a:ext cx="178558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Alaya Aba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639"/>
            <a:ext cx="106399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Average age of patients per diagnosis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87047"/>
            <a:ext cx="13042821" cy="5217795"/>
          </a:xfrm>
          <a:prstGeom prst="roundRect">
            <a:avLst>
              <a:gd name="adj" fmla="val 39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09466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23837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Diagnoses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23837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Average of Age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288869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Asthma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288869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35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353901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Diabetes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353901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418933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Hypertension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418933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58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483965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Malaria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483965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27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224" y="548997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Stroke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45824" y="548997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65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224" y="614029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Typhoid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545824" y="614029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30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64690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224" y="679061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Ulcer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824" y="679061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43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813" y="469702"/>
            <a:ext cx="9859208" cy="533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number of Patients admitted per month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597813" y="1344930"/>
            <a:ext cx="13434774" cy="6429375"/>
          </a:xfrm>
          <a:prstGeom prst="roundRect">
            <a:avLst>
              <a:gd name="adj" fmla="val 239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05433" y="1352550"/>
            <a:ext cx="13419534" cy="493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76168" y="146256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Months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489746" y="146256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Total Number of Patients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605433" y="1845945"/>
            <a:ext cx="13419534" cy="493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76168" y="195595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Jan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489746" y="195595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9%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605433" y="2339340"/>
            <a:ext cx="13419534" cy="493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76168" y="244935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Feb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489746" y="244935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8%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605433" y="2832735"/>
            <a:ext cx="13419534" cy="493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76168" y="294274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Mar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489746" y="294274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9%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605433" y="3326130"/>
            <a:ext cx="13419534" cy="493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76168" y="343614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Apr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489746" y="343614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8%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605433" y="3819525"/>
            <a:ext cx="13419534" cy="493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76168" y="392953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May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7489746" y="392953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9%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605433" y="4312920"/>
            <a:ext cx="13419534" cy="493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76168" y="442293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Jun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7489746" y="442293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8%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605433" y="4806315"/>
            <a:ext cx="13419534" cy="493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76168" y="491632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Jul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489746" y="491632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8%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605433" y="5299710"/>
            <a:ext cx="13419534" cy="493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76168" y="540972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Aug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7489746" y="540972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8%</a:t>
            </a:r>
            <a:endParaRPr lang="en-US" sz="1300" dirty="0"/>
          </a:p>
        </p:txBody>
      </p:sp>
      <p:sp>
        <p:nvSpPr>
          <p:cNvPr id="31" name="Shape 29"/>
          <p:cNvSpPr/>
          <p:nvPr/>
        </p:nvSpPr>
        <p:spPr>
          <a:xfrm>
            <a:off x="605433" y="5793105"/>
            <a:ext cx="13419534" cy="493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76168" y="590311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Sep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7489746" y="590311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8%</a:t>
            </a:r>
            <a:endParaRPr lang="en-US" sz="1300" dirty="0"/>
          </a:p>
        </p:txBody>
      </p:sp>
      <p:sp>
        <p:nvSpPr>
          <p:cNvPr id="34" name="Shape 32"/>
          <p:cNvSpPr/>
          <p:nvPr/>
        </p:nvSpPr>
        <p:spPr>
          <a:xfrm>
            <a:off x="605433" y="6286500"/>
            <a:ext cx="13419534" cy="493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76168" y="639651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Oct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7489746" y="639651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9%</a:t>
            </a:r>
            <a:endParaRPr lang="en-US" sz="1300" dirty="0"/>
          </a:p>
        </p:txBody>
      </p:sp>
      <p:sp>
        <p:nvSpPr>
          <p:cNvPr id="37" name="Shape 35"/>
          <p:cNvSpPr/>
          <p:nvPr/>
        </p:nvSpPr>
        <p:spPr>
          <a:xfrm>
            <a:off x="605433" y="6779895"/>
            <a:ext cx="13419534" cy="493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776168" y="688990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Nov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7489746" y="6889909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8%</a:t>
            </a:r>
            <a:endParaRPr lang="en-US" sz="1300" dirty="0"/>
          </a:p>
        </p:txBody>
      </p:sp>
      <p:sp>
        <p:nvSpPr>
          <p:cNvPr id="40" name="Shape 38"/>
          <p:cNvSpPr/>
          <p:nvPr/>
        </p:nvSpPr>
        <p:spPr>
          <a:xfrm>
            <a:off x="605433" y="7273290"/>
            <a:ext cx="13419534" cy="493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776168" y="738330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Dec</a:t>
            </a:r>
            <a:endParaRPr lang="en-US" sz="1300" dirty="0"/>
          </a:p>
        </p:txBody>
      </p:sp>
      <p:sp>
        <p:nvSpPr>
          <p:cNvPr id="42" name="Text 40"/>
          <p:cNvSpPr/>
          <p:nvPr/>
        </p:nvSpPr>
        <p:spPr>
          <a:xfrm>
            <a:off x="7489746" y="7383304"/>
            <a:ext cx="636448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8%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5737979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Diagnosis Trends Over Time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0813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445448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004D35"/>
          </a:solidFill>
          <a:ln/>
        </p:spPr>
      </p:sp>
      <p:sp>
        <p:nvSpPr>
          <p:cNvPr id="5" name="Text 2"/>
          <p:cNvSpPr/>
          <p:nvPr/>
        </p:nvSpPr>
        <p:spPr>
          <a:xfrm>
            <a:off x="6667024" y="8346281"/>
            <a:ext cx="571976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Typhoid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91400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00704D"/>
          </a:solidFill>
          <a:ln/>
        </p:spPr>
      </p:sp>
      <p:sp>
        <p:nvSpPr>
          <p:cNvPr id="7" name="Text 4"/>
          <p:cNvSpPr/>
          <p:nvPr/>
        </p:nvSpPr>
        <p:spPr>
          <a:xfrm>
            <a:off x="7612975" y="8346281"/>
            <a:ext cx="484465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Stroke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Typhoid was common (23% average) until 2024, replaced by Stroke (18%), becoming least common (4%).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582573"/>
            <a:ext cx="7661910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Resource Planning by Diagnosis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1045" y="2223373"/>
            <a:ext cx="476369" cy="476369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29107" y="2296120"/>
            <a:ext cx="334196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Medication and Vaccines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29107" y="2753797"/>
            <a:ext cx="697384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Procure more for typhoid, asthma, and stroke.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1045" y="3515797"/>
            <a:ext cx="476369" cy="476369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29107" y="3588544"/>
            <a:ext cx="341471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Environment and Oxygen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429107" y="4046220"/>
            <a:ext cx="697384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Clean environment, sufficient oxygen/medical air cylinders, and/or working gas plants.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1045" y="5146834"/>
            <a:ext cx="476369" cy="476369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29107" y="5219581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Staff &amp; Equipment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429107" y="5677257"/>
            <a:ext cx="697384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More specialists, beds, and constant maintenance (preventive and corrective).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1045" y="6777871"/>
            <a:ext cx="476369" cy="476369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29107" y="6850618"/>
            <a:ext cx="303526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Testing and Expansion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9107" y="7308294"/>
            <a:ext cx="697384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Purchase sufficient testing materials; consider facility expansion.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5403"/>
            <a:ext cx="12511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Recommendations &amp; Community Programs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1157"/>
            <a:ext cx="3312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Recommendations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23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More resources for Typhoid, Asthma, Stroke.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144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Procurement of resources in February, September and November in preparation for busy months.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Awareness programs with discounts.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1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Prepare for an increase in patients in 2025.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0399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Targeted campaigns for male/female diagnoses within the age group of 31-40 with respect to top 3 diagnoses for both.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719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Provision of resources for 21-50 age group.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591157"/>
            <a:ext cx="4219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Community Health Programs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1723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Typhoid: Clean water, food, vaccines.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6144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Asthma: Education, care coverage, inhalers.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0566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Stroke: Prevention, early recognition, affordable rehab.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4988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Increasing community awareness for all of them and educating the public on how to solve/manage them.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05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Patient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12864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10K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9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Patients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28421" y="2912864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0614898" y="39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Diagnoses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44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Average Age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4326"/>
            <a:ext cx="11298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Patient Demographics &amp; Top Diagnoses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460665" y="2550081"/>
            <a:ext cx="2910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Gender Distribution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59562"/>
            <a:ext cx="6244709" cy="32396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046571" y="642973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4D35"/>
          </a:solidFill>
          <a:ln/>
        </p:spPr>
      </p:sp>
      <p:sp>
        <p:nvSpPr>
          <p:cNvPr id="6" name="Text 3"/>
          <p:cNvSpPr/>
          <p:nvPr/>
        </p:nvSpPr>
        <p:spPr>
          <a:xfrm>
            <a:off x="3334345" y="6429732"/>
            <a:ext cx="50553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92285" y="642973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9E6D"/>
          </a:solidFill>
          <a:ln/>
        </p:spPr>
      </p:sp>
      <p:sp>
        <p:nvSpPr>
          <p:cNvPr id="8" name="Text 5"/>
          <p:cNvSpPr/>
          <p:nvPr/>
        </p:nvSpPr>
        <p:spPr>
          <a:xfrm>
            <a:off x="4280059" y="6429732"/>
            <a:ext cx="75747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Female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2550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Highest Diagnoses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3131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Typhoid: 14.87% (highest)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3573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Asthma: 14.40%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Ulcer: 14.39%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4605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Other Diagnoses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599521" y="51864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Malaria: 14.36%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56286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Diabetes: 14.07%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99521" y="60708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Hypertension: 14.01%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99521" y="65130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Stroke: 13.90%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177"/>
            <a:ext cx="109426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Top 3 Diagnoses of Males and Females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40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Stroke (17%)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Ulcer (17%)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184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Diabetes (16%)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452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Females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0340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Typhoid (18%)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Malaria (17%)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184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Asthma (16%),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91522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Quality: Issues &amp;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Quality Issues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Inconsistent spellings/capitalization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Incomplete cells in columns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How to Stop Them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Contact client for missing values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Perform data cleaning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Ensure complete data entry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Verify correct client data entry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03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Age and Diagnosis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58064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792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Stroke Patients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2829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Average age: 65 years (highest average)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341501"/>
            <a:ext cx="2934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Typhoid Admissions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8319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1487 patients admitted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10195"/>
            <a:ext cx="919067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Number of Patients by Diagnosis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30" y="1746290"/>
            <a:ext cx="9545241" cy="5268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930" y="7264598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13098066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Number of Admissions by Date and Growth Rate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167" y="2544842"/>
            <a:ext cx="6281976" cy="44723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6167" y="7263408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77" y="2544842"/>
            <a:ext cx="4901327" cy="34788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9183"/>
            <a:ext cx="11883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Admissions by Date - Per Quarter (yearly)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43275"/>
            <a:ext cx="2845594" cy="202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2344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2021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06" y="3343275"/>
            <a:ext cx="2845594" cy="19877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00406" y="558617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2022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22" y="3343275"/>
            <a:ext cx="2845594" cy="20082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7022" y="560665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2023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638" y="3343275"/>
            <a:ext cx="2845594" cy="200417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013638" y="560260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2024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2025-05-29T19:03:13Z</dcterms:created>
  <dcterms:modified xsi:type="dcterms:W3CDTF">2025-05-29T19:03:13Z</dcterms:modified>
</cp:coreProperties>
</file>